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2800"/>
            </a:pPr>
            <a:r>
              <a:t>AI Agent Business Case: Smart Academic Mentor (SAM)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50292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spcAft>
                <a:spcPts val="500"/>
              </a:spcAft>
              <a:defRPr sz="1400" b="1"/>
            </a:pPr>
            <a:r>
              <a:t>**Use Case: Higher Education Student Support**</a:t>
            </a:r>
          </a:p>
          <a:p>
            <a:pPr>
              <a:spcAft>
                <a:spcPts val="500"/>
              </a:spcAft>
              <a:defRPr sz="1400"/>
            </a:pPr>
          </a:p>
          <a:p>
            <a:pPr>
              <a:spcAft>
                <a:spcPts val="500"/>
              </a:spcAft>
              <a:defRPr sz="1400" b="1"/>
            </a:pPr>
            <a:r>
              <a:t>**Problem Statement:**</a:t>
            </a:r>
          </a:p>
          <a:p>
            <a:pPr>
              <a:spcAft>
                <a:spcPts val="500"/>
              </a:spcAft>
              <a:defRPr sz="1400"/>
            </a:pPr>
            <a:r>
              <a:t>Students often face difficulty navigating academic requirements, causing delays in decision-making and dissatisfaction. Traditional academic advisors are overburdened.</a:t>
            </a:r>
          </a:p>
          <a:p>
            <a:pPr>
              <a:spcAft>
                <a:spcPts val="500"/>
              </a:spcAft>
              <a:defRPr sz="1400"/>
            </a:pPr>
          </a:p>
          <a:p>
            <a:pPr>
              <a:spcAft>
                <a:spcPts val="500"/>
              </a:spcAft>
              <a:defRPr sz="1400" b="1"/>
            </a:pPr>
            <a:r>
              <a:t>**Proposed AI Agent – Smart Academic Mentor (SAM):**</a:t>
            </a:r>
          </a:p>
          <a:p>
            <a:pPr>
              <a:spcAft>
                <a:spcPts val="500"/>
              </a:spcAft>
              <a:defRPr sz="1400"/>
            </a:pPr>
            <a:r>
              <a:t>- 24/7 chatbot assistant integrated into LMS and website</a:t>
            </a:r>
          </a:p>
          <a:p>
            <a:pPr>
              <a:spcAft>
                <a:spcPts val="500"/>
              </a:spcAft>
              <a:defRPr sz="1400"/>
            </a:pPr>
            <a:r>
              <a:t>- Personalized course/career recommendations</a:t>
            </a:r>
          </a:p>
          <a:p>
            <a:pPr>
              <a:spcAft>
                <a:spcPts val="500"/>
              </a:spcAft>
              <a:defRPr sz="1400"/>
            </a:pPr>
            <a:r>
              <a:t>- Academic queries, reminders, and progress tracking</a:t>
            </a:r>
          </a:p>
          <a:p>
            <a:pPr>
              <a:spcAft>
                <a:spcPts val="500"/>
              </a:spcAft>
              <a:defRPr sz="1400"/>
            </a:pPr>
            <a:r>
              <a:t>- Emotional well-being check-ins and referrals</a:t>
            </a:r>
          </a:p>
          <a:p>
            <a:pPr>
              <a:spcAft>
                <a:spcPts val="500"/>
              </a:spcAft>
              <a:defRPr sz="1400"/>
            </a:pPr>
          </a:p>
          <a:p>
            <a:pPr>
              <a:spcAft>
                <a:spcPts val="500"/>
              </a:spcAft>
              <a:defRPr sz="1400" b="1"/>
            </a:pPr>
            <a:r>
              <a:t>**Measurable Impact:**</a:t>
            </a:r>
          </a:p>
          <a:p>
            <a:pPr>
              <a:spcAft>
                <a:spcPts val="500"/>
              </a:spcAft>
              <a:defRPr sz="1400"/>
            </a:pPr>
            <a:r>
              <a:t>- 50% reduction in advisory wait times</a:t>
            </a:r>
          </a:p>
          <a:p>
            <a:pPr>
              <a:spcAft>
                <a:spcPts val="500"/>
              </a:spcAft>
              <a:defRPr sz="1400"/>
            </a:pPr>
            <a:r>
              <a:t>- 30% improvement in course satisfaction and planning accuracy</a:t>
            </a:r>
          </a:p>
          <a:p>
            <a:pPr>
              <a:spcAft>
                <a:spcPts val="500"/>
              </a:spcAft>
              <a:defRPr sz="1400"/>
            </a:pPr>
          </a:p>
          <a:p>
            <a:pPr>
              <a:spcAft>
                <a:spcPts val="500"/>
              </a:spcAft>
              <a:defRPr sz="1400" b="1"/>
            </a:pPr>
            <a:r>
              <a:t>**User Interaction:**</a:t>
            </a:r>
          </a:p>
          <a:p>
            <a:pPr>
              <a:spcAft>
                <a:spcPts val="500"/>
              </a:spcAft>
              <a:defRPr sz="1400"/>
            </a:pPr>
            <a:r>
              <a:t>- Text/voice chatbot via LMS, mobile app</a:t>
            </a:r>
          </a:p>
          <a:p>
            <a:pPr>
              <a:spcAft>
                <a:spcPts val="500"/>
              </a:spcAft>
              <a:defRPr sz="1400"/>
            </a:pPr>
            <a:r>
              <a:t>- Conversational, accessible UI</a:t>
            </a:r>
          </a:p>
        </p:txBody>
      </p:sp>
      <p:sp>
        <p:nvSpPr>
          <p:cNvPr id="4" name="Oval 3"/>
          <p:cNvSpPr/>
          <p:nvPr/>
        </p:nvSpPr>
        <p:spPr>
          <a:xfrm>
            <a:off x="5943600" y="1645920"/>
            <a:ext cx="2743200" cy="2743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/>
            </a:pPr>
            <a:r>
              <a:t>SAM: AI Mentor</a:t>
            </a:r>
          </a:p>
          <a:p>
            <a:r>
              <a:t>(Core Engine)</a:t>
            </a:r>
          </a:p>
        </p:txBody>
      </p:sp>
      <p:cxnSp>
        <p:nvCxnSpPr>
          <p:cNvPr id="5" name="Connector 4"/>
          <p:cNvCxnSpPr/>
          <p:nvPr/>
        </p:nvCxnSpPr>
        <p:spPr>
          <a:xfrm flipV="1">
            <a:off x="7315200" y="731520"/>
            <a:ext cx="0" cy="914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669280" y="27432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Student Inputs:</a:t>
            </a:r>
          </a:p>
          <a:p>
            <a:r>
              <a:t>Queries, Goals, Progress</a:t>
            </a:r>
          </a:p>
        </p:txBody>
      </p:sp>
      <p:cxnSp>
        <p:nvCxnSpPr>
          <p:cNvPr id="7" name="Connector 6"/>
          <p:cNvCxnSpPr/>
          <p:nvPr/>
        </p:nvCxnSpPr>
        <p:spPr>
          <a:xfrm>
            <a:off x="7315200" y="4389120"/>
            <a:ext cx="0" cy="10972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69280" y="5577840"/>
            <a:ext cx="2286000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Outputs:</a:t>
            </a:r>
          </a:p>
          <a:p>
            <a:r>
              <a:t>Advice, Reminders, Support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