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8742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542925"/>
            <a:ext cx="9144000" cy="28575"/>
          </a:xfrm>
          <a:prstGeom prst="rect">
            <a:avLst/>
          </a:prstGeom>
          <a:solidFill>
            <a:srgbClr val="E3F2FD"/>
          </a:solidFill>
          <a:ln/>
        </p:spPr>
      </p:sp>
      <p:sp>
        <p:nvSpPr>
          <p:cNvPr id="5" name="Text 2"/>
          <p:cNvSpPr/>
          <p:nvPr/>
        </p:nvSpPr>
        <p:spPr>
          <a:xfrm>
            <a:off x="285750" y="142875"/>
            <a:ext cx="86439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8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Customer Service Assistant: Transforming Business Communication</a:t>
            </a:r>
            <a:endParaRPr lang="en-US" sz="1688" dirty="0"/>
          </a:p>
        </p:txBody>
      </p:sp>
      <p:sp>
        <p:nvSpPr>
          <p:cNvPr id="6" name="Shape 3"/>
          <p:cNvSpPr/>
          <p:nvPr/>
        </p:nvSpPr>
        <p:spPr>
          <a:xfrm>
            <a:off x="285750" y="685800"/>
            <a:ext cx="4171950" cy="1900238"/>
          </a:xfrm>
          <a:prstGeom prst="rect">
            <a:avLst/>
          </a:prstGeom>
          <a:solidFill>
            <a:srgbClr val="E3F2FD"/>
          </a:solidFill>
          <a:ln/>
        </p:spPr>
      </p:sp>
      <p:sp>
        <p:nvSpPr>
          <p:cNvPr id="7" name="Text 4"/>
          <p:cNvSpPr/>
          <p:nvPr/>
        </p:nvSpPr>
        <p:spPr>
          <a:xfrm>
            <a:off x="392906" y="792956"/>
            <a:ext cx="40290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Problem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92906" y="1078706"/>
            <a:ext cx="40290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Businesses face overwhelming volumes of repetitive customer inquiries, resulting in:</a:t>
            </a:r>
            <a:endParaRPr lang="en-US" sz="1013" dirty="0"/>
          </a:p>
        </p:txBody>
      </p:sp>
      <p:sp>
        <p:nvSpPr>
          <p:cNvPr id="9" name="Text 6"/>
          <p:cNvSpPr/>
          <p:nvPr/>
        </p:nvSpPr>
        <p:spPr>
          <a:xfrm>
            <a:off x="564356" y="1478756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Slow response times</a:t>
            </a:r>
            <a:endParaRPr lang="en-US" sz="1013" dirty="0"/>
          </a:p>
        </p:txBody>
      </p:sp>
      <p:sp>
        <p:nvSpPr>
          <p:cNvPr id="10" name="Text 7"/>
          <p:cNvSpPr/>
          <p:nvPr/>
        </p:nvSpPr>
        <p:spPr>
          <a:xfrm>
            <a:off x="564356" y="1678781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Inconsistent information</a:t>
            </a:r>
            <a:endParaRPr lang="en-US" sz="1013" dirty="0"/>
          </a:p>
        </p:txBody>
      </p:sp>
      <p:sp>
        <p:nvSpPr>
          <p:cNvPr id="11" name="Text 8"/>
          <p:cNvSpPr/>
          <p:nvPr/>
        </p:nvSpPr>
        <p:spPr>
          <a:xfrm>
            <a:off x="564356" y="1878806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High operational costs</a:t>
            </a:r>
            <a:endParaRPr lang="en-US" sz="1013" dirty="0"/>
          </a:p>
        </p:txBody>
      </p:sp>
      <p:sp>
        <p:nvSpPr>
          <p:cNvPr id="12" name="Text 9"/>
          <p:cNvSpPr/>
          <p:nvPr/>
        </p:nvSpPr>
        <p:spPr>
          <a:xfrm>
            <a:off x="564356" y="2078831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Customer service team burnout</a:t>
            </a:r>
            <a:endParaRPr lang="en-US" sz="1013" dirty="0"/>
          </a:p>
        </p:txBody>
      </p:sp>
      <p:sp>
        <p:nvSpPr>
          <p:cNvPr id="13" name="Text 10"/>
          <p:cNvSpPr/>
          <p:nvPr/>
        </p:nvSpPr>
        <p:spPr>
          <a:xfrm>
            <a:off x="564356" y="2278856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Customer frustration</a:t>
            </a:r>
            <a:endParaRPr lang="en-US" sz="1013" dirty="0"/>
          </a:p>
        </p:txBody>
      </p:sp>
      <p:sp>
        <p:nvSpPr>
          <p:cNvPr id="14" name="Shape 11"/>
          <p:cNvSpPr/>
          <p:nvPr/>
        </p:nvSpPr>
        <p:spPr>
          <a:xfrm>
            <a:off x="285750" y="2728913"/>
            <a:ext cx="4171950" cy="3244183"/>
          </a:xfrm>
          <a:prstGeom prst="rect">
            <a:avLst/>
          </a:prstGeom>
          <a:solidFill>
            <a:srgbClr val="E3F2FD"/>
          </a:solidFill>
          <a:ln/>
        </p:spPr>
      </p:sp>
      <p:sp>
        <p:nvSpPr>
          <p:cNvPr id="15" name="Text 12"/>
          <p:cNvSpPr/>
          <p:nvPr/>
        </p:nvSpPr>
        <p:spPr>
          <a:xfrm>
            <a:off x="392906" y="2836069"/>
            <a:ext cx="40290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AI Solution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392906" y="3121819"/>
            <a:ext cx="40290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Our AI Customer Service Assistant automates routine inquiries through:</a:t>
            </a:r>
            <a:endParaRPr lang="en-US" sz="1013" dirty="0"/>
          </a:p>
        </p:txBody>
      </p:sp>
      <p:sp>
        <p:nvSpPr>
          <p:cNvPr id="17" name="Text 14"/>
          <p:cNvSpPr/>
          <p:nvPr/>
        </p:nvSpPr>
        <p:spPr>
          <a:xfrm>
            <a:off x="564356" y="3521869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FAQ responses</a:t>
            </a:r>
            <a:endParaRPr lang="en-US" sz="1013" dirty="0"/>
          </a:p>
        </p:txBody>
      </p:sp>
      <p:sp>
        <p:nvSpPr>
          <p:cNvPr id="18" name="Text 15"/>
          <p:cNvSpPr/>
          <p:nvPr/>
        </p:nvSpPr>
        <p:spPr>
          <a:xfrm>
            <a:off x="564356" y="3721894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Order status tracking</a:t>
            </a:r>
            <a:endParaRPr lang="en-US" sz="1013" dirty="0"/>
          </a:p>
        </p:txBody>
      </p:sp>
      <p:sp>
        <p:nvSpPr>
          <p:cNvPr id="19" name="Text 16"/>
          <p:cNvSpPr/>
          <p:nvPr/>
        </p:nvSpPr>
        <p:spPr>
          <a:xfrm>
            <a:off x="564356" y="3921919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Basic troubleshooting</a:t>
            </a:r>
            <a:endParaRPr lang="en-US" sz="1013" dirty="0"/>
          </a:p>
        </p:txBody>
      </p:sp>
      <p:sp>
        <p:nvSpPr>
          <p:cNvPr id="20" name="Text 17"/>
          <p:cNvSpPr/>
          <p:nvPr/>
        </p:nvSpPr>
        <p:spPr>
          <a:xfrm>
            <a:off x="564356" y="4121944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Lead qualification</a:t>
            </a:r>
            <a:endParaRPr lang="en-US" sz="1013" dirty="0"/>
          </a:p>
        </p:txBody>
      </p:sp>
      <p:sp>
        <p:nvSpPr>
          <p:cNvPr id="21" name="Text 18"/>
          <p:cNvSpPr/>
          <p:nvPr/>
        </p:nvSpPr>
        <p:spPr>
          <a:xfrm>
            <a:off x="564356" y="4321969"/>
            <a:ext cx="38576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Smart escalation to human agents</a:t>
            </a:r>
            <a:endParaRPr lang="en-US" sz="1013" dirty="0"/>
          </a:p>
        </p:txBody>
      </p:sp>
      <p:pic>
        <p:nvPicPr>
          <p:cNvPr id="2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3" y="4664869"/>
            <a:ext cx="2143125" cy="1201071"/>
          </a:xfrm>
          <a:prstGeom prst="rect">
            <a:avLst/>
          </a:prstGeom>
        </p:spPr>
      </p:pic>
      <p:sp>
        <p:nvSpPr>
          <p:cNvPr id="23" name="Shape 19"/>
          <p:cNvSpPr/>
          <p:nvPr/>
        </p:nvSpPr>
        <p:spPr>
          <a:xfrm>
            <a:off x="4686300" y="685800"/>
            <a:ext cx="4171950" cy="2328863"/>
          </a:xfrm>
          <a:prstGeom prst="rect">
            <a:avLst/>
          </a:prstGeom>
          <a:solidFill>
            <a:srgbClr val="E3F2FD"/>
          </a:solidFill>
          <a:ln/>
        </p:spPr>
      </p:sp>
      <p:sp>
        <p:nvSpPr>
          <p:cNvPr id="24" name="Text 20"/>
          <p:cNvSpPr/>
          <p:nvPr/>
        </p:nvSpPr>
        <p:spPr>
          <a:xfrm>
            <a:off x="4793456" y="792956"/>
            <a:ext cx="40290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Measurable Impact</a:t>
            </a:r>
            <a:endParaRPr lang="en-US" sz="1350" dirty="0"/>
          </a:p>
        </p:txBody>
      </p:sp>
      <p:sp>
        <p:nvSpPr>
          <p:cNvPr id="25" name="Shape 21"/>
          <p:cNvSpPr/>
          <p:nvPr/>
        </p:nvSpPr>
        <p:spPr>
          <a:xfrm>
            <a:off x="4793456" y="1193006"/>
            <a:ext cx="257175" cy="257175"/>
          </a:xfrm>
          <a:prstGeom prst="ellipse">
            <a:avLst/>
          </a:prstGeom>
          <a:solidFill>
            <a:srgbClr val="1E88E5"/>
          </a:solidFill>
          <a:ln/>
        </p:spPr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94" y="1264444"/>
            <a:ext cx="114300" cy="1143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5122069" y="1135856"/>
            <a:ext cx="3378491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50% Reduction in Response Time</a:t>
            </a:r>
            <a:endParaRPr lang="en-US" sz="1125" dirty="0"/>
          </a:p>
        </p:txBody>
      </p:sp>
      <p:sp>
        <p:nvSpPr>
          <p:cNvPr id="28" name="Text 23"/>
          <p:cNvSpPr/>
          <p:nvPr/>
        </p:nvSpPr>
        <p:spPr>
          <a:xfrm>
            <a:off x="5122069" y="1335881"/>
            <a:ext cx="337849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Instant answers to common questions, eliminating wait times</a:t>
            </a:r>
            <a:endParaRPr lang="en-US" sz="900" dirty="0"/>
          </a:p>
        </p:txBody>
      </p:sp>
      <p:sp>
        <p:nvSpPr>
          <p:cNvPr id="29" name="Shape 24"/>
          <p:cNvSpPr/>
          <p:nvPr/>
        </p:nvSpPr>
        <p:spPr>
          <a:xfrm>
            <a:off x="4793456" y="1635919"/>
            <a:ext cx="257175" cy="257175"/>
          </a:xfrm>
          <a:prstGeom prst="ellipse">
            <a:avLst/>
          </a:prstGeom>
          <a:solidFill>
            <a:srgbClr val="1E88E5"/>
          </a:solidFill>
          <a:ln/>
        </p:spPr>
      </p:sp>
      <p:pic>
        <p:nvPicPr>
          <p:cNvPr id="3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1707356"/>
            <a:ext cx="71438" cy="114300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5122069" y="1578769"/>
            <a:ext cx="330831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30% Cost Reduction</a:t>
            </a:r>
            <a:endParaRPr lang="en-US" sz="1125" dirty="0"/>
          </a:p>
        </p:txBody>
      </p:sp>
      <p:sp>
        <p:nvSpPr>
          <p:cNvPr id="32" name="Text 26"/>
          <p:cNvSpPr/>
          <p:nvPr/>
        </p:nvSpPr>
        <p:spPr>
          <a:xfrm>
            <a:off x="5122069" y="1778794"/>
            <a:ext cx="330831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Lower operational expenses by automating routine inquiries</a:t>
            </a:r>
            <a:endParaRPr lang="en-US" sz="900" dirty="0"/>
          </a:p>
        </p:txBody>
      </p:sp>
      <p:sp>
        <p:nvSpPr>
          <p:cNvPr id="33" name="Shape 27"/>
          <p:cNvSpPr/>
          <p:nvPr/>
        </p:nvSpPr>
        <p:spPr>
          <a:xfrm>
            <a:off x="4793456" y="2078831"/>
            <a:ext cx="257175" cy="257175"/>
          </a:xfrm>
          <a:prstGeom prst="ellipse">
            <a:avLst/>
          </a:prstGeom>
          <a:solidFill>
            <a:srgbClr val="1E88E5"/>
          </a:solidFill>
          <a:ln/>
        </p:spPr>
      </p:sp>
      <p:pic>
        <p:nvPicPr>
          <p:cNvPr id="3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94" y="2150269"/>
            <a:ext cx="114300" cy="114300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5122069" y="2021681"/>
            <a:ext cx="275453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Improved Customer Satisfaction</a:t>
            </a:r>
            <a:endParaRPr lang="en-US" sz="1125" dirty="0"/>
          </a:p>
        </p:txBody>
      </p:sp>
      <p:sp>
        <p:nvSpPr>
          <p:cNvPr id="36" name="Text 29"/>
          <p:cNvSpPr/>
          <p:nvPr/>
        </p:nvSpPr>
        <p:spPr>
          <a:xfrm>
            <a:off x="5122069" y="2221706"/>
            <a:ext cx="275453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24/7 support availability and consistent responses</a:t>
            </a:r>
            <a:endParaRPr lang="en-US" sz="900" dirty="0"/>
          </a:p>
        </p:txBody>
      </p:sp>
      <p:sp>
        <p:nvSpPr>
          <p:cNvPr id="37" name="Shape 30"/>
          <p:cNvSpPr/>
          <p:nvPr/>
        </p:nvSpPr>
        <p:spPr>
          <a:xfrm>
            <a:off x="4793456" y="2521744"/>
            <a:ext cx="257175" cy="257175"/>
          </a:xfrm>
          <a:prstGeom prst="ellipse">
            <a:avLst/>
          </a:prstGeom>
          <a:solidFill>
            <a:srgbClr val="1E88E5"/>
          </a:solidFill>
          <a:ln/>
        </p:spPr>
      </p:sp>
      <p:pic>
        <p:nvPicPr>
          <p:cNvPr id="3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038" y="2593181"/>
            <a:ext cx="100013" cy="114300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5122069" y="2464594"/>
            <a:ext cx="3226017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Enhanced Agent Productivity</a:t>
            </a:r>
            <a:endParaRPr lang="en-US" sz="1125" dirty="0"/>
          </a:p>
        </p:txBody>
      </p:sp>
      <p:sp>
        <p:nvSpPr>
          <p:cNvPr id="40" name="Text 32"/>
          <p:cNvSpPr/>
          <p:nvPr/>
        </p:nvSpPr>
        <p:spPr>
          <a:xfrm>
            <a:off x="5122069" y="2664619"/>
            <a:ext cx="322601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Human agents focus on complex issues requiring empathy</a:t>
            </a:r>
            <a:endParaRPr lang="en-US" sz="900" dirty="0"/>
          </a:p>
        </p:txBody>
      </p:sp>
      <p:sp>
        <p:nvSpPr>
          <p:cNvPr id="41" name="Text 33"/>
          <p:cNvSpPr/>
          <p:nvPr/>
        </p:nvSpPr>
        <p:spPr>
          <a:xfrm>
            <a:off x="4686300" y="3157538"/>
            <a:ext cx="424338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F29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User Interaction</a:t>
            </a:r>
            <a:endParaRPr lang="en-US" sz="1350" dirty="0"/>
          </a:p>
        </p:txBody>
      </p:sp>
      <p:sp>
        <p:nvSpPr>
          <p:cNvPr id="42" name="Text 34"/>
          <p:cNvSpPr/>
          <p:nvPr/>
        </p:nvSpPr>
        <p:spPr>
          <a:xfrm>
            <a:off x="4686300" y="3443288"/>
            <a:ext cx="424338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Customers engage through chat interfaces on websites or messaging apps with seamless human handoff when needed.</a:t>
            </a:r>
            <a:endParaRPr lang="en-US" sz="1013" dirty="0"/>
          </a:p>
        </p:txBody>
      </p:sp>
      <p:pic>
        <p:nvPicPr>
          <p:cNvPr id="4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3525" y="3986213"/>
            <a:ext cx="2857500" cy="14617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2025-06-30T06:18:35Z</dcterms:created>
  <dcterms:modified xsi:type="dcterms:W3CDTF">2025-06-30T06:18:35Z</dcterms:modified>
</cp:coreProperties>
</file>